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8"/>
  </p:notesMasterIdLst>
  <p:handoutMasterIdLst>
    <p:handoutMasterId r:id="rId19"/>
  </p:handoutMasterIdLst>
  <p:sldIdLst>
    <p:sldId id="257" r:id="rId2"/>
    <p:sldId id="270" r:id="rId3"/>
    <p:sldId id="271" r:id="rId4"/>
    <p:sldId id="279" r:id="rId5"/>
    <p:sldId id="258" r:id="rId6"/>
    <p:sldId id="283" r:id="rId7"/>
    <p:sldId id="282" r:id="rId8"/>
    <p:sldId id="273" r:id="rId9"/>
    <p:sldId id="272" r:id="rId10"/>
    <p:sldId id="278" r:id="rId11"/>
    <p:sldId id="284" r:id="rId12"/>
    <p:sldId id="276" r:id="rId13"/>
    <p:sldId id="285" r:id="rId14"/>
    <p:sldId id="286" r:id="rId15"/>
    <p:sldId id="287"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all Crawford" initials="RC" lastIdx="1" clrIdx="0">
    <p:extLst>
      <p:ext uri="{19B8F6BF-5375-455C-9EA6-DF929625EA0E}">
        <p15:presenceInfo xmlns:p15="http://schemas.microsoft.com/office/powerpoint/2012/main" userId="111e22fa2303a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81D97-C76D-456C-90F7-89E38632F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a:extLst>
              <a:ext uri="{FF2B5EF4-FFF2-40B4-BE49-F238E27FC236}">
                <a16:creationId xmlns:a16="http://schemas.microsoft.com/office/drawing/2014/main" id="{3EE567B2-1AED-489E-A4E7-F1E78470D7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517486-EC3A-4E58-A180-901E14401BE2}" type="datetimeFigureOut">
              <a:rPr lang="en-US" smtClean="0"/>
              <a:t>2/3/2021</a:t>
            </a:fld>
            <a:endParaRPr lang="en-US"/>
          </a:p>
        </p:txBody>
      </p:sp>
      <p:sp>
        <p:nvSpPr>
          <p:cNvPr id="4" name="Footer Placeholder 3">
            <a:extLst>
              <a:ext uri="{FF2B5EF4-FFF2-40B4-BE49-F238E27FC236}">
                <a16:creationId xmlns:a16="http://schemas.microsoft.com/office/drawing/2014/main" id="{CAA08678-71AB-4D8F-B004-3E19254C90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79DD7E-834B-493E-ACEB-BEF87ED6F5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F3BDE9-94BF-4516-9A82-1ED87121CA4F}" type="slidenum">
              <a:rPr lang="en-US" smtClean="0"/>
              <a:t>‹#›</a:t>
            </a:fld>
            <a:endParaRPr lang="en-US"/>
          </a:p>
        </p:txBody>
      </p:sp>
    </p:spTree>
    <p:extLst>
      <p:ext uri="{BB962C8B-B14F-4D97-AF65-F5344CB8AC3E}">
        <p14:creationId xmlns:p14="http://schemas.microsoft.com/office/powerpoint/2010/main" val="3176736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AA95F-3F5E-4754-A646-8CF868E92FFD}" type="datetimeFigureOut">
              <a:rPr lang="en-US" smtClean="0"/>
              <a:t>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08147-7583-4725-881C-8F247BCA2E1D}" type="slidenum">
              <a:rPr lang="en-US" smtClean="0"/>
              <a:t>‹#›</a:t>
            </a:fld>
            <a:endParaRPr lang="en-US"/>
          </a:p>
        </p:txBody>
      </p:sp>
    </p:spTree>
    <p:extLst>
      <p:ext uri="{BB962C8B-B14F-4D97-AF65-F5344CB8AC3E}">
        <p14:creationId xmlns:p14="http://schemas.microsoft.com/office/powerpoint/2010/main" val="22555468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2/3/2021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2/3/2021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aha.org/advisory/2020-04-16-coronavirus-update-cms-releases-guidance-implementing-cares-act-provisions" TargetMode="External"/><Relationship Id="rId2" Type="http://schemas.openxmlformats.org/officeDocument/2006/relationships/hyperlink" Target="https://www.cdc.gov/nchs/nvss/vsrr/covid_weekly/index.ht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258428"/>
            <a:ext cx="6253317" cy="975360"/>
          </a:xfrm>
        </p:spPr>
        <p:txBody>
          <a:bodyPr>
            <a:normAutofit fontScale="90000"/>
          </a:bodyPr>
          <a:lstStyle/>
          <a:p>
            <a:br>
              <a:rPr lang="en-US" sz="5400" dirty="0"/>
            </a:br>
            <a:br>
              <a:rPr lang="en-US" sz="5400" dirty="0"/>
            </a:br>
            <a:r>
              <a:rPr lang="en-US" sz="5400" dirty="0"/>
              <a:t>Covid-19 Impact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99839" y="1399388"/>
            <a:ext cx="7192161" cy="637590"/>
          </a:xfrm>
        </p:spPr>
        <p:txBody>
          <a:bodyPr>
            <a:noAutofit/>
          </a:bodyPr>
          <a:lstStyle/>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Distribution of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PFIzer</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Vaccine. (Chad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MilBurn</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Unemployment Rates.  (MANDY SMITH)</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Restrictions.  (Carmi Smith)</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Flu Pneumonia.  (Randall Crawford)</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Map the outcome?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18A812-9892-4632-96D5-7FD1DB7A5A43}"/>
              </a:ext>
            </a:extLst>
          </p:cNvPr>
          <p:cNvCxnSpPr>
            <a:cxnSpLocks/>
          </p:cNvCxnSpPr>
          <p:nvPr/>
        </p:nvCxnSpPr>
        <p:spPr>
          <a:xfrm>
            <a:off x="5427754" y="2141051"/>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2F04D0B-0677-4CC7-A4A2-39611E8C7D83}"/>
              </a:ext>
            </a:extLst>
          </p:cNvPr>
          <p:cNvCxnSpPr>
            <a:cxnSpLocks/>
          </p:cNvCxnSpPr>
          <p:nvPr/>
        </p:nvCxnSpPr>
        <p:spPr>
          <a:xfrm>
            <a:off x="5427754" y="2916466"/>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A6C579D-0073-4F89-9411-D689332A7602}"/>
              </a:ext>
            </a:extLst>
          </p:cNvPr>
          <p:cNvCxnSpPr>
            <a:cxnSpLocks/>
          </p:cNvCxnSpPr>
          <p:nvPr/>
        </p:nvCxnSpPr>
        <p:spPr>
          <a:xfrm>
            <a:off x="5427754" y="5009842"/>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943F54-58CE-4B45-B8F5-DF89159A8447}"/>
              </a:ext>
            </a:extLst>
          </p:cNvPr>
          <p:cNvCxnSpPr>
            <a:cxnSpLocks/>
          </p:cNvCxnSpPr>
          <p:nvPr/>
        </p:nvCxnSpPr>
        <p:spPr>
          <a:xfrm>
            <a:off x="5427754" y="3701971"/>
            <a:ext cx="56361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r>
              <a:rPr lang="en-US" dirty="0"/>
              <a:t>Outcome of mapping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6512216-DAC8-4246-A80C-5D151E181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8" name="TextBox 7">
            <a:extLst>
              <a:ext uri="{FF2B5EF4-FFF2-40B4-BE49-F238E27FC236}">
                <a16:creationId xmlns:a16="http://schemas.microsoft.com/office/drawing/2014/main" id="{C121B245-2F13-46BE-B9AA-18ED0B650D2F}"/>
              </a:ext>
            </a:extLst>
          </p:cNvPr>
          <p:cNvSpPr txBox="1"/>
          <p:nvPr/>
        </p:nvSpPr>
        <p:spPr>
          <a:xfrm>
            <a:off x="1693820" y="1459684"/>
            <a:ext cx="2081226" cy="1554272"/>
          </a:xfrm>
          <a:prstGeom prst="rect">
            <a:avLst/>
          </a:prstGeom>
          <a:noFill/>
        </p:spPr>
        <p:txBody>
          <a:bodyPr wrap="square" rtlCol="0">
            <a:spAutoFit/>
          </a:bodyPr>
          <a:lstStyle/>
          <a:p>
            <a:r>
              <a:rPr lang="en-US" sz="1100" dirty="0">
                <a:effectLst/>
                <a:latin typeface="Segoe UI" panose="020B0502040204020203" pitchFamily="34" charset="0"/>
              </a:rPr>
              <a:t>* </a:t>
            </a:r>
            <a:r>
              <a:rPr lang="en-US" sz="1100" i="1" dirty="0">
                <a:effectLst/>
                <a:latin typeface="Segoe UI" panose="020B0502040204020203" pitchFamily="34" charset="0"/>
              </a:rPr>
              <a:t>In a normal year, most deaths accumulate during the winter months.  Mainly when many people are the least active, given cold weather conditions.  This is also coincides with the peak of the flu season.</a:t>
            </a:r>
            <a:endParaRPr lang="en-US" sz="1100" i="1"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343262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016EEEE-18EC-491F-97F5-0AC9DB8B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3760A97A-CA47-45C9-A42A-6310735F6CB4}"/>
              </a:ext>
            </a:extLst>
          </p:cNvPr>
          <p:cNvSpPr txBox="1"/>
          <p:nvPr/>
        </p:nvSpPr>
        <p:spPr>
          <a:xfrm>
            <a:off x="2315361" y="922789"/>
            <a:ext cx="2516698" cy="1223412"/>
          </a:xfrm>
          <a:prstGeom prst="rect">
            <a:avLst/>
          </a:prstGeom>
          <a:noFill/>
        </p:spPr>
        <p:txBody>
          <a:bodyPr wrap="square" rtlCol="0">
            <a:spAutoFit/>
          </a:bodyPr>
          <a:lstStyle/>
          <a:p>
            <a:r>
              <a:rPr lang="en-US" sz="1050" dirty="0"/>
              <a:t>* </a:t>
            </a:r>
            <a:r>
              <a:rPr lang="en-US" sz="1050" i="1" dirty="0">
                <a:latin typeface="Segoe UI" panose="020B0502040204020203" pitchFamily="34" charset="0"/>
                <a:cs typeface="Segoe UI" panose="020B0502040204020203" pitchFamily="34" charset="0"/>
              </a:rPr>
              <a:t>Total pneumonia deaths saw about a 64.6% increase from 2019 to 2020.  Pneumonia deaths normally account for most of the deaths associated with viral respiratory illnesses, given other viral symptoms are mostly manageable with existing medications.</a:t>
            </a:r>
          </a:p>
        </p:txBody>
      </p:sp>
    </p:spTree>
    <p:extLst>
      <p:ext uri="{BB962C8B-B14F-4D97-AF65-F5344CB8AC3E}">
        <p14:creationId xmlns:p14="http://schemas.microsoft.com/office/powerpoint/2010/main" val="237118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8437D2E-E59D-48F7-8798-0BF3A7ED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2" y="509180"/>
            <a:ext cx="11612596" cy="5839640"/>
          </a:xfrm>
          <a:prstGeom prst="rect">
            <a:avLst/>
          </a:prstGeom>
        </p:spPr>
      </p:pic>
    </p:spTree>
    <p:extLst>
      <p:ext uri="{BB962C8B-B14F-4D97-AF65-F5344CB8AC3E}">
        <p14:creationId xmlns:p14="http://schemas.microsoft.com/office/powerpoint/2010/main" val="157782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65ABC33-DED8-4AF4-B15C-40F504330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8DFE2944-3B90-47D8-B2C7-67537B5F357B}"/>
              </a:ext>
            </a:extLst>
          </p:cNvPr>
          <p:cNvSpPr txBox="1"/>
          <p:nvPr/>
        </p:nvSpPr>
        <p:spPr>
          <a:xfrm>
            <a:off x="4706224" y="1895912"/>
            <a:ext cx="2952924" cy="1061829"/>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This chart analyzes pneumonia deaths from the first Covid-19 death associated with it to early November, and compares it to previous timeframes in 2016-2019.  Notice that 2020 deaths other than Covid-19 seemed slightly influenced by it.</a:t>
            </a:r>
          </a:p>
        </p:txBody>
      </p:sp>
      <p:sp>
        <p:nvSpPr>
          <p:cNvPr id="5" name="TextBox 4">
            <a:extLst>
              <a:ext uri="{FF2B5EF4-FFF2-40B4-BE49-F238E27FC236}">
                <a16:creationId xmlns:a16="http://schemas.microsoft.com/office/drawing/2014/main" id="{E78F8DAF-846D-4861-8BF1-D9419838F275}"/>
              </a:ext>
            </a:extLst>
          </p:cNvPr>
          <p:cNvSpPr txBox="1"/>
          <p:nvPr/>
        </p:nvSpPr>
        <p:spPr>
          <a:xfrm>
            <a:off x="6870583" y="4731391"/>
            <a:ext cx="4697835"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Correlation testing was done comparing 2020 pneumonia deaths other than Covid-19 with the previous years displayed with a minimum factor of </a:t>
            </a:r>
            <a:r>
              <a:rPr lang="en-US" sz="1050" b="1" i="1" dirty="0">
                <a:latin typeface="Segoe UI" panose="020B0502040204020203" pitchFamily="34" charset="0"/>
                <a:cs typeface="Segoe UI" panose="020B0502040204020203" pitchFamily="34" charset="0"/>
              </a:rPr>
              <a:t>0.82</a:t>
            </a:r>
            <a:r>
              <a:rPr lang="en-US" sz="1050" i="1" dirty="0">
                <a:latin typeface="Segoe UI" panose="020B0502040204020203" pitchFamily="34" charset="0"/>
                <a:cs typeface="Segoe UI" panose="020B0502040204020203" pitchFamily="34" charset="0"/>
              </a:rPr>
              <a:t>, which represents a strong correlation. </a:t>
            </a:r>
          </a:p>
        </p:txBody>
      </p:sp>
      <p:sp>
        <p:nvSpPr>
          <p:cNvPr id="6" name="TextBox 5">
            <a:extLst>
              <a:ext uri="{FF2B5EF4-FFF2-40B4-BE49-F238E27FC236}">
                <a16:creationId xmlns:a16="http://schemas.microsoft.com/office/drawing/2014/main" id="{45E301BC-DD8B-45E7-8335-972491BBD4B1}"/>
              </a:ext>
            </a:extLst>
          </p:cNvPr>
          <p:cNvSpPr txBox="1"/>
          <p:nvPr/>
        </p:nvSpPr>
        <p:spPr>
          <a:xfrm>
            <a:off x="6870583" y="5308472"/>
            <a:ext cx="4387443"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ANOVA testing was done on the datasets in **, generating a </a:t>
            </a:r>
            <a:r>
              <a:rPr lang="en-US" sz="1050" b="1" i="1" dirty="0">
                <a:latin typeface="Segoe UI" panose="020B0502040204020203" pitchFamily="34" charset="0"/>
                <a:cs typeface="Segoe UI" panose="020B0502040204020203" pitchFamily="34" charset="0"/>
              </a:rPr>
              <a:t>0.33</a:t>
            </a:r>
            <a:r>
              <a:rPr lang="en-US" sz="1050"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pvalue</a:t>
            </a:r>
            <a:r>
              <a:rPr lang="en-US" sz="1050" i="1" dirty="0">
                <a:latin typeface="Segoe UI" panose="020B0502040204020203" pitchFamily="34" charset="0"/>
                <a:cs typeface="Segoe UI" panose="020B0502040204020203" pitchFamily="34" charset="0"/>
              </a:rPr>
              <a:t> indicating there is no significant statistical difference in those datasets.</a:t>
            </a:r>
          </a:p>
        </p:txBody>
      </p:sp>
    </p:spTree>
    <p:extLst>
      <p:ext uri="{BB962C8B-B14F-4D97-AF65-F5344CB8AC3E}">
        <p14:creationId xmlns:p14="http://schemas.microsoft.com/office/powerpoint/2010/main" val="317253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51D5E68A-6F46-4B57-8E6E-DB9B390B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04D8C617-25C5-4CBD-913E-557DA24C733F}"/>
              </a:ext>
            </a:extLst>
          </p:cNvPr>
          <p:cNvSpPr txBox="1"/>
          <p:nvPr/>
        </p:nvSpPr>
        <p:spPr>
          <a:xfrm>
            <a:off x="1422400" y="1145309"/>
            <a:ext cx="1810327" cy="738664"/>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t>
            </a:r>
            <a:r>
              <a:rPr lang="en-US" sz="1050" i="1" u="sng" dirty="0">
                <a:latin typeface="Segoe UI" panose="020B0502040204020203" pitchFamily="34" charset="0"/>
                <a:cs typeface="Segoe UI" panose="020B0502040204020203" pitchFamily="34" charset="0"/>
              </a:rPr>
              <a:t>Special Note</a:t>
            </a:r>
            <a:r>
              <a:rPr lang="en-US" sz="1050" i="1" dirty="0">
                <a:latin typeface="Segoe UI" panose="020B0502040204020203" pitchFamily="34" charset="0"/>
                <a:cs typeface="Segoe UI" panose="020B0502040204020203" pitchFamily="34" charset="0"/>
              </a:rPr>
              <a:t>: Data here could include bacterial and fungal pneumonia, which are rare. </a:t>
            </a:r>
          </a:p>
        </p:txBody>
      </p:sp>
    </p:spTree>
    <p:extLst>
      <p:ext uri="{BB962C8B-B14F-4D97-AF65-F5344CB8AC3E}">
        <p14:creationId xmlns:p14="http://schemas.microsoft.com/office/powerpoint/2010/main" val="2622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6C7ECEFC-4ED0-4FF3-A883-4C77FC4E3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469A357E-5673-46DC-98EA-49D554E76B4E}"/>
              </a:ext>
            </a:extLst>
          </p:cNvPr>
          <p:cNvSpPr txBox="1"/>
          <p:nvPr/>
        </p:nvSpPr>
        <p:spPr>
          <a:xfrm>
            <a:off x="8758106" y="1560352"/>
            <a:ext cx="2466364" cy="738664"/>
          </a:xfrm>
          <a:prstGeom prst="rect">
            <a:avLst/>
          </a:prstGeom>
          <a:noFill/>
        </p:spPr>
        <p:txBody>
          <a:bodyPr wrap="square" rtlCol="0">
            <a:spAutoFit/>
          </a:bodyPr>
          <a:lstStyle/>
          <a:p>
            <a:r>
              <a:rPr lang="en-US" sz="1050" b="1" i="1" dirty="0">
                <a:latin typeface="Segoe UI" panose="020B0502040204020203" pitchFamily="34" charset="0"/>
                <a:cs typeface="Segoe UI" panose="020B0502040204020203" pitchFamily="34" charset="0"/>
              </a:rPr>
              <a:t>* Surprisingly, there seems to be more non-pneumonia deaths than there are pneumonia deaths related to Covid-19.</a:t>
            </a:r>
          </a:p>
        </p:txBody>
      </p:sp>
    </p:spTree>
    <p:extLst>
      <p:ext uri="{BB962C8B-B14F-4D97-AF65-F5344CB8AC3E}">
        <p14:creationId xmlns:p14="http://schemas.microsoft.com/office/powerpoint/2010/main" val="244047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D3A1C-DDB6-47F4-BEB1-793E2946B29D}"/>
              </a:ext>
            </a:extLst>
          </p:cNvPr>
          <p:cNvSpPr txBox="1"/>
          <p:nvPr/>
        </p:nvSpPr>
        <p:spPr>
          <a:xfrm>
            <a:off x="3229761" y="293615"/>
            <a:ext cx="4731391" cy="369332"/>
          </a:xfrm>
          <a:prstGeom prst="rect">
            <a:avLst/>
          </a:prstGeom>
          <a:noFill/>
        </p:spPr>
        <p:txBody>
          <a:bodyPr wrap="square" rtlCol="0">
            <a:spAutoFit/>
          </a:bodyPr>
          <a:lstStyle/>
          <a:p>
            <a:pPr algn="ctr"/>
            <a:r>
              <a:rPr lang="en-US" dirty="0"/>
              <a:t>References, </a:t>
            </a:r>
            <a:r>
              <a:rPr lang="en-US" dirty="0">
                <a:latin typeface="Segoe UI" panose="020B0502040204020203" pitchFamily="34" charset="0"/>
                <a:cs typeface="Segoe UI" panose="020B0502040204020203" pitchFamily="34" charset="0"/>
              </a:rPr>
              <a:t>Thoughts</a:t>
            </a:r>
            <a:r>
              <a:rPr lang="en-US" dirty="0"/>
              <a:t>, And A Final Question</a:t>
            </a:r>
          </a:p>
        </p:txBody>
      </p:sp>
      <p:sp>
        <p:nvSpPr>
          <p:cNvPr id="3" name="TextBox 2">
            <a:extLst>
              <a:ext uri="{FF2B5EF4-FFF2-40B4-BE49-F238E27FC236}">
                <a16:creationId xmlns:a16="http://schemas.microsoft.com/office/drawing/2014/main" id="{C4B2C5E2-20A7-4C5B-8BC5-59529D5264AD}"/>
              </a:ext>
            </a:extLst>
          </p:cNvPr>
          <p:cNvSpPr txBox="1"/>
          <p:nvPr/>
        </p:nvSpPr>
        <p:spPr>
          <a:xfrm>
            <a:off x="511727" y="964734"/>
            <a:ext cx="4060273" cy="1546577"/>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2"/>
              </a:rPr>
              <a:t>https://www.cdc.gov/nchs/nvss/vsrr/covid_weekly/index.htm</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Comorbidities</a:t>
            </a:r>
          </a:p>
          <a:p>
            <a:r>
              <a:rPr lang="en-US" sz="1050" dirty="0">
                <a:latin typeface="Segoe UI" panose="020B0502040204020203" pitchFamily="34" charset="0"/>
                <a:cs typeface="Segoe UI" panose="020B0502040204020203" pitchFamily="34" charset="0"/>
              </a:rPr>
              <a:t>Table 3 shows the types of health conditions and contributing causes mentioned in conjunction with deaths involving coronavirus disease 2019 (COVID-19).</a:t>
            </a:r>
          </a:p>
          <a:p>
            <a:r>
              <a:rPr lang="en-US" sz="1050" dirty="0">
                <a:latin typeface="Segoe UI" panose="020B0502040204020203" pitchFamily="34" charset="0"/>
                <a:cs typeface="Segoe UI" panose="020B0502040204020203" pitchFamily="34" charset="0"/>
              </a:rPr>
              <a:t>For </a:t>
            </a:r>
            <a:r>
              <a:rPr lang="en-US" sz="1050" b="1" dirty="0">
                <a:latin typeface="Segoe UI" panose="020B0502040204020203" pitchFamily="34" charset="0"/>
                <a:cs typeface="Segoe UI" panose="020B0502040204020203" pitchFamily="34" charset="0"/>
              </a:rPr>
              <a:t>6% </a:t>
            </a:r>
            <a:r>
              <a:rPr lang="en-US" sz="1050" dirty="0">
                <a:latin typeface="Segoe UI" panose="020B0502040204020203" pitchFamily="34" charset="0"/>
                <a:cs typeface="Segoe UI" panose="020B0502040204020203" pitchFamily="34" charset="0"/>
              </a:rPr>
              <a:t>of the deaths, COVID-19 was the only cause mentioned. For deaths with conditions or causes in addition to COVID-19, on average, there were </a:t>
            </a:r>
            <a:r>
              <a:rPr lang="en-US" sz="1050" b="1" dirty="0">
                <a:latin typeface="Segoe UI" panose="020B0502040204020203" pitchFamily="34" charset="0"/>
                <a:cs typeface="Segoe UI" panose="020B0502040204020203" pitchFamily="34" charset="0"/>
              </a:rPr>
              <a:t>2.9</a:t>
            </a:r>
            <a:r>
              <a:rPr lang="en-US" sz="1050" dirty="0">
                <a:latin typeface="Segoe UI" panose="020B0502040204020203" pitchFamily="34" charset="0"/>
                <a:cs typeface="Segoe UI" panose="020B0502040204020203" pitchFamily="34" charset="0"/>
              </a:rPr>
              <a:t> additional conditions or causes per death.</a:t>
            </a:r>
          </a:p>
        </p:txBody>
      </p:sp>
      <p:sp>
        <p:nvSpPr>
          <p:cNvPr id="4" name="TextBox 3">
            <a:extLst>
              <a:ext uri="{FF2B5EF4-FFF2-40B4-BE49-F238E27FC236}">
                <a16:creationId xmlns:a16="http://schemas.microsoft.com/office/drawing/2014/main" id="{AE7F714A-21DA-4E2A-AC38-66302EDC76DB}"/>
              </a:ext>
            </a:extLst>
          </p:cNvPr>
          <p:cNvSpPr txBox="1"/>
          <p:nvPr/>
        </p:nvSpPr>
        <p:spPr>
          <a:xfrm>
            <a:off x="4572001" y="964734"/>
            <a:ext cx="7390700" cy="1708160"/>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3"/>
              </a:rPr>
              <a:t>https://www.aha.org/advisory/2020-04-16-coronavirus-update-cms-releases-guidance-implementing-cares-act-provisions</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 Centers for Medicare &amp; Medicaid Services (CMS) yesterday released new guidance implementing several provisions included in the Coronavirus Aid, Relief, and Economic Security (CARES) Act. </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These provisions include:</a:t>
            </a:r>
          </a:p>
          <a:p>
            <a:r>
              <a:rPr lang="en-US" sz="1050" dirty="0">
                <a:latin typeface="Segoe UI" panose="020B0502040204020203" pitchFamily="34" charset="0"/>
                <a:cs typeface="Segoe UI" panose="020B0502040204020203" pitchFamily="34" charset="0"/>
              </a:rPr>
              <a:t>A Medicare add-on payment of 20% for both rural and urban inpatient hospital COVID-19 patients;</a:t>
            </a:r>
          </a:p>
          <a:p>
            <a:r>
              <a:rPr lang="en-US" sz="1050" dirty="0">
                <a:latin typeface="Segoe UI" panose="020B0502040204020203" pitchFamily="34" charset="0"/>
                <a:cs typeface="Segoe UI" panose="020B0502040204020203" pitchFamily="34" charset="0"/>
              </a:rPr>
              <a:t>Waiver of the long-term care hospital (LTCH) site-neutral policy for COVID-19 patients;</a:t>
            </a:r>
          </a:p>
          <a:p>
            <a:r>
              <a:rPr lang="en-US" sz="1050" dirty="0">
                <a:latin typeface="Segoe UI" panose="020B0502040204020203" pitchFamily="34" charset="0"/>
                <a:cs typeface="Segoe UI" panose="020B0502040204020203" pitchFamily="34" charset="0"/>
              </a:rPr>
              <a:t>Waiver of the LTCH “50% Rule” for COVID-19 patients; and</a:t>
            </a:r>
          </a:p>
          <a:p>
            <a:r>
              <a:rPr lang="en-US" sz="1050" dirty="0">
                <a:latin typeface="Segoe UI" panose="020B0502040204020203" pitchFamily="34" charset="0"/>
                <a:cs typeface="Segoe UI" panose="020B0502040204020203" pitchFamily="34" charset="0"/>
              </a:rPr>
              <a:t>Waiver of the inpatient rehabilitation facility (IRF) “3-hour Rule” for COVID-19 patients </a:t>
            </a:r>
          </a:p>
        </p:txBody>
      </p:sp>
      <p:sp>
        <p:nvSpPr>
          <p:cNvPr id="6" name="TextBox 5">
            <a:extLst>
              <a:ext uri="{FF2B5EF4-FFF2-40B4-BE49-F238E27FC236}">
                <a16:creationId xmlns:a16="http://schemas.microsoft.com/office/drawing/2014/main" id="{DA75ADA9-A91C-48E5-9B00-D4B3A5DAA7F6}"/>
              </a:ext>
            </a:extLst>
          </p:cNvPr>
          <p:cNvSpPr txBox="1"/>
          <p:nvPr/>
        </p:nvSpPr>
        <p:spPr>
          <a:xfrm>
            <a:off x="570451" y="3103927"/>
            <a:ext cx="10981189" cy="2839239"/>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rPr>
              <a:t>The inactivity concerning the winter months that was previously mentioned was probably made worse by various factors associated with the Covid-19 response (shutdowns, unemployment, restrictions, fears, </a:t>
            </a:r>
            <a:r>
              <a:rPr lang="en-US" sz="1050" dirty="0" err="1">
                <a:latin typeface="Segoe UI" panose="020B0502040204020203" pitchFamily="34" charset="0"/>
                <a:cs typeface="Segoe UI" panose="020B0502040204020203" pitchFamily="34" charset="0"/>
              </a:rPr>
              <a:t>etc</a:t>
            </a:r>
            <a:r>
              <a:rPr lang="en-US" sz="1050" dirty="0">
                <a:latin typeface="Segoe UI" panose="020B0502040204020203" pitchFamily="34" charset="0"/>
                <a:cs typeface="Segoe UI" panose="020B0502040204020203" pitchFamily="34" charset="0"/>
              </a:rPr>
              <a:t>…).</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Concerning the links above, the first shows that those with </a:t>
            </a:r>
            <a:r>
              <a:rPr lang="en-US" sz="1050" b="1" dirty="0">
                <a:latin typeface="Segoe UI" panose="020B0502040204020203" pitchFamily="34" charset="0"/>
                <a:cs typeface="Segoe UI" panose="020B0502040204020203" pitchFamily="34" charset="0"/>
              </a:rPr>
              <a:t>comorbidities</a:t>
            </a:r>
            <a:r>
              <a:rPr lang="en-US" sz="1050" dirty="0">
                <a:latin typeface="Segoe UI" panose="020B0502040204020203" pitchFamily="34" charset="0"/>
                <a:cs typeface="Segoe UI" panose="020B0502040204020203" pitchFamily="34" charset="0"/>
              </a:rPr>
              <a:t> were mostly likely to die from Covid-19, predominately the elderly who have them.  The second shows that the hospitals were gave an economic incentive via the CARES act (</a:t>
            </a:r>
            <a:r>
              <a:rPr lang="en-US" sz="1050" b="1" dirty="0">
                <a:latin typeface="Segoe UI" panose="020B0502040204020203" pitchFamily="34" charset="0"/>
                <a:cs typeface="Segoe UI" panose="020B0502040204020203" pitchFamily="34" charset="0"/>
              </a:rPr>
              <a:t>$100 billion allocated</a:t>
            </a:r>
            <a:r>
              <a:rPr lang="en-US" sz="1050" dirty="0">
                <a:latin typeface="Segoe UI" panose="020B0502040204020203" pitchFamily="34" charset="0"/>
                <a:cs typeface="Segoe UI" panose="020B0502040204020203" pitchFamily="34" charset="0"/>
              </a:rPr>
              <a:t>) to identify and treat Covid-19 patients, whether they were insured or not, and whether they had or were being treated for other comorbidities or not.</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General Calculations</a:t>
            </a:r>
          </a:p>
          <a:p>
            <a:r>
              <a:rPr lang="en-US" sz="1050" dirty="0">
                <a:latin typeface="Segoe UI" panose="020B0502040204020203" pitchFamily="34" charset="0"/>
                <a:cs typeface="Segoe UI" panose="020B0502040204020203" pitchFamily="34" charset="0"/>
              </a:rPr>
              <a:t>235,745 Covid-19 Deaths x </a:t>
            </a:r>
            <a:r>
              <a:rPr lang="en-US" sz="1050" b="1" dirty="0">
                <a:latin typeface="Segoe UI" panose="020B0502040204020203" pitchFamily="34" charset="0"/>
                <a:cs typeface="Segoe UI" panose="020B0502040204020203" pitchFamily="34" charset="0"/>
              </a:rPr>
              <a:t>0.06</a:t>
            </a:r>
            <a:r>
              <a:rPr lang="en-US" sz="1050" dirty="0">
                <a:latin typeface="Segoe UI" panose="020B0502040204020203" pitchFamily="34" charset="0"/>
                <a:cs typeface="Segoe UI" panose="020B0502040204020203" pitchFamily="34" charset="0"/>
              </a:rPr>
              <a:t> = 14,144.7 Covid-19 Only Deaths</a:t>
            </a:r>
          </a:p>
          <a:p>
            <a:r>
              <a:rPr lang="en-US" sz="1050" dirty="0">
                <a:latin typeface="Segoe UI" panose="020B0502040204020203" pitchFamily="34" charset="0"/>
                <a:cs typeface="Segoe UI" panose="020B0502040204020203" pitchFamily="34" charset="0"/>
              </a:rPr>
              <a:t>235,745 Covid-19 Deaths - 14,144.7 Covid-19 Only Deaths = 221,600.3 Covid-19 Deaths With Comorbidities</a:t>
            </a:r>
          </a:p>
          <a:p>
            <a:r>
              <a:rPr lang="en-US" sz="1050" dirty="0">
                <a:latin typeface="Segoe UI" panose="020B0502040204020203" pitchFamily="34" charset="0"/>
                <a:cs typeface="Segoe UI" panose="020B0502040204020203" pitchFamily="34" charset="0"/>
              </a:rPr>
              <a:t>221,600.3 Covid-19 Deaths With Comorbidities / </a:t>
            </a:r>
            <a:r>
              <a:rPr lang="en-US" sz="1050" b="1" dirty="0">
                <a:latin typeface="Segoe UI" panose="020B0502040204020203" pitchFamily="34" charset="0"/>
                <a:cs typeface="Segoe UI" panose="020B0502040204020203" pitchFamily="34" charset="0"/>
              </a:rPr>
              <a:t>3.9</a:t>
            </a:r>
            <a:r>
              <a:rPr lang="en-US" sz="1050" dirty="0">
                <a:latin typeface="Segoe UI" panose="020B0502040204020203" pitchFamily="34" charset="0"/>
                <a:cs typeface="Segoe UI" panose="020B0502040204020203" pitchFamily="34" charset="0"/>
              </a:rPr>
              <a:t> Average Comorbidities Including Covid-19 = 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a:t>
            </a:r>
          </a:p>
          <a:p>
            <a:r>
              <a:rPr lang="en-US" sz="1050" dirty="0">
                <a:latin typeface="Segoe UI" panose="020B0502040204020203" pitchFamily="34" charset="0"/>
                <a:cs typeface="Segoe UI" panose="020B0502040204020203" pitchFamily="34" charset="0"/>
              </a:rPr>
              <a:t>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 + 14,144.7 Covid-19 Only Deaths = </a:t>
            </a:r>
            <a:r>
              <a:rPr lang="en-US" sz="1050" b="1" dirty="0">
                <a:latin typeface="Segoe UI" panose="020B0502040204020203" pitchFamily="34" charset="0"/>
                <a:cs typeface="Segoe UI" panose="020B0502040204020203" pitchFamily="34" charset="0"/>
              </a:rPr>
              <a:t>70,965.29 Weighted Covid-19 Deaths</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A Final Question</a:t>
            </a:r>
          </a:p>
          <a:p>
            <a:endParaRPr lang="en-US" sz="1050" b="1" u="sng" dirty="0">
              <a:latin typeface="Segoe UI" panose="020B0502040204020203" pitchFamily="34" charset="0"/>
              <a:cs typeface="Segoe UI" panose="020B0502040204020203" pitchFamily="34" charset="0"/>
            </a:endParaRPr>
          </a:p>
          <a:p>
            <a:r>
              <a:rPr lang="en-US" sz="1050" b="1" i="1" dirty="0">
                <a:latin typeface="Segoe UI" panose="020B0502040204020203" pitchFamily="34" charset="0"/>
                <a:cs typeface="Segoe UI" panose="020B0502040204020203" pitchFamily="34" charset="0"/>
              </a:rPr>
              <a:t>Does a 54% proportion of non-pneumonia deaths associated with Covid-19 make sense to you?</a:t>
            </a:r>
          </a:p>
          <a:p>
            <a:endParaRPr lang="en-US"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4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3E846F-8FF6-463A-AE12-FAF8E173FB5B}"/>
              </a:ext>
            </a:extLst>
          </p:cNvPr>
          <p:cNvSpPr>
            <a:spLocks noGrp="1"/>
          </p:cNvSpPr>
          <p:nvPr>
            <p:ph type="title"/>
          </p:nvPr>
        </p:nvSpPr>
        <p:spPr>
          <a:xfrm>
            <a:off x="1097280" y="286603"/>
            <a:ext cx="10058400" cy="1105779"/>
          </a:xfrm>
        </p:spPr>
        <p:txBody>
          <a:bodyPr>
            <a:normAutofit/>
          </a:bodyPr>
          <a:lstStyle/>
          <a:p>
            <a:r>
              <a:rPr lang="en-US" sz="4500" dirty="0"/>
              <a:t>Confirmed Covid-19 per Each State</a:t>
            </a:r>
          </a:p>
        </p:txBody>
      </p:sp>
      <p:pic>
        <p:nvPicPr>
          <p:cNvPr id="17" name="Content Placeholder 16" descr="Chart, histogram&#10;&#10;Description automatically generated">
            <a:extLst>
              <a:ext uri="{FF2B5EF4-FFF2-40B4-BE49-F238E27FC236}">
                <a16:creationId xmlns:a16="http://schemas.microsoft.com/office/drawing/2014/main" id="{F77C78F0-DA82-4F4B-AE35-6AD9161B7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 y="1911927"/>
            <a:ext cx="12122728" cy="3699164"/>
          </a:xfrm>
        </p:spPr>
      </p:pic>
    </p:spTree>
    <p:extLst>
      <p:ext uri="{BB962C8B-B14F-4D97-AF65-F5344CB8AC3E}">
        <p14:creationId xmlns:p14="http://schemas.microsoft.com/office/powerpoint/2010/main" val="95539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9ED966-B576-4601-ACC9-F4B3E09B4B6E}"/>
              </a:ext>
            </a:extLst>
          </p:cNvPr>
          <p:cNvSpPr txBox="1"/>
          <p:nvPr/>
        </p:nvSpPr>
        <p:spPr>
          <a:xfrm>
            <a:off x="477982" y="706582"/>
            <a:ext cx="11284527" cy="4955203"/>
          </a:xfrm>
          <a:prstGeom prst="rect">
            <a:avLst/>
          </a:prstGeom>
          <a:noFill/>
        </p:spPr>
        <p:txBody>
          <a:bodyPr wrap="square" rtlCol="0">
            <a:spAutoFit/>
          </a:bodyPr>
          <a:lstStyle/>
          <a:p>
            <a:endParaRPr lang="en-US" dirty="0"/>
          </a:p>
          <a:p>
            <a:r>
              <a:rPr lang="en-US" sz="4000" b="0" i="0" u="none" strike="noStrike" dirty="0">
                <a:solidFill>
                  <a:srgbClr val="000000"/>
                </a:solidFill>
                <a:effectLst/>
                <a:latin typeface="Calibri" panose="020F0502020204030204" pitchFamily="34" charset="0"/>
              </a:rPr>
              <a:t>Highest </a:t>
            </a:r>
            <a:r>
              <a:rPr lang="en-US" sz="4000" dirty="0">
                <a:solidFill>
                  <a:srgbClr val="000000"/>
                </a:solidFill>
                <a:latin typeface="Calibri" panose="020F0502020204030204" pitchFamily="34" charset="0"/>
              </a:rPr>
              <a:t>c</a:t>
            </a:r>
            <a:r>
              <a:rPr lang="en-US" sz="4000" b="0" i="0" u="none" strike="noStrike" dirty="0">
                <a:solidFill>
                  <a:srgbClr val="000000"/>
                </a:solidFill>
                <a:effectLst/>
                <a:latin typeface="Calibri" panose="020F0502020204030204" pitchFamily="34" charset="0"/>
              </a:rPr>
              <a:t>onfirmed </a:t>
            </a:r>
            <a:r>
              <a:rPr lang="en-US" sz="4000" dirty="0">
                <a:solidFill>
                  <a:srgbClr val="000000"/>
                </a:solidFill>
                <a:latin typeface="Calibri" panose="020F0502020204030204" pitchFamily="34" charset="0"/>
              </a:rPr>
              <a:t>Covid-19 cases were in </a:t>
            </a:r>
            <a:r>
              <a:rPr lang="en-US" sz="4000" b="0" i="0" u="none" strike="noStrike" dirty="0">
                <a:solidFill>
                  <a:srgbClr val="000000"/>
                </a:solidFill>
                <a:effectLst/>
                <a:latin typeface="Calibri" panose="020F0502020204030204" pitchFamily="34" charset="0"/>
              </a:rPr>
              <a:t>California with</a:t>
            </a:r>
            <a:r>
              <a:rPr lang="en-US" sz="4000" dirty="0"/>
              <a:t> </a:t>
            </a:r>
            <a:r>
              <a:rPr lang="en-US" sz="4000" b="0" i="0" u="none" strike="noStrike" dirty="0">
                <a:solidFill>
                  <a:srgbClr val="000000"/>
                </a:solidFill>
                <a:effectLst/>
                <a:latin typeface="Calibri" panose="020F0502020204030204" pitchFamily="34" charset="0"/>
              </a:rPr>
              <a:t>3,169,935</a:t>
            </a:r>
            <a:r>
              <a:rPr lang="en-US" sz="4000" dirty="0"/>
              <a:t> cases.  It is higher than the runner up by </a:t>
            </a:r>
            <a:r>
              <a:rPr lang="en-US" sz="4000" b="0" i="0" u="none" strike="noStrike" dirty="0">
                <a:solidFill>
                  <a:srgbClr val="000000"/>
                </a:solidFill>
                <a:effectLst/>
                <a:latin typeface="Calibri" panose="020F0502020204030204" pitchFamily="34" charset="0"/>
              </a:rPr>
              <a:t>875,862</a:t>
            </a:r>
            <a:r>
              <a:rPr lang="en-US" sz="4000" dirty="0"/>
              <a:t> cases, which is Texas.</a:t>
            </a:r>
          </a:p>
          <a:p>
            <a:endParaRPr lang="en-US" sz="4000" dirty="0"/>
          </a:p>
          <a:p>
            <a:r>
              <a:rPr lang="en-US" sz="4000" dirty="0">
                <a:solidFill>
                  <a:srgbClr val="000000"/>
                </a:solidFill>
                <a:latin typeface="Calibri" panose="020F0502020204030204" pitchFamily="34" charset="0"/>
              </a:rPr>
              <a:t>Lowest</a:t>
            </a:r>
            <a:r>
              <a:rPr lang="en-US" sz="4000" b="0" i="0" u="none" strike="noStrike" dirty="0">
                <a:solidFill>
                  <a:srgbClr val="000000"/>
                </a:solidFill>
                <a:effectLst/>
                <a:latin typeface="Calibri" panose="020F0502020204030204" pitchFamily="34" charset="0"/>
              </a:rPr>
              <a:t> confirmed </a:t>
            </a:r>
            <a:r>
              <a:rPr lang="en-US" sz="4000" dirty="0">
                <a:solidFill>
                  <a:srgbClr val="000000"/>
                </a:solidFill>
                <a:latin typeface="Calibri" panose="020F0502020204030204" pitchFamily="34" charset="0"/>
              </a:rPr>
              <a:t>Covid-19 cases were in Vermont</a:t>
            </a:r>
            <a:r>
              <a:rPr lang="en-US" sz="4000" dirty="0"/>
              <a:t> </a:t>
            </a:r>
            <a:r>
              <a:rPr lang="en-US" sz="4000" b="0" i="0" u="none" strike="noStrike" dirty="0">
                <a:solidFill>
                  <a:srgbClr val="000000"/>
                </a:solidFill>
                <a:effectLst/>
                <a:latin typeface="Calibri" panose="020F0502020204030204" pitchFamily="34" charset="0"/>
              </a:rPr>
              <a:t>with</a:t>
            </a:r>
            <a:r>
              <a:rPr lang="en-US" sz="4000" dirty="0"/>
              <a:t> </a:t>
            </a:r>
            <a:r>
              <a:rPr lang="en-US" sz="4000" dirty="0">
                <a:solidFill>
                  <a:srgbClr val="000000"/>
                </a:solidFill>
                <a:latin typeface="Calibri" panose="020F0502020204030204" pitchFamily="34" charset="0"/>
              </a:rPr>
              <a:t>11,379</a:t>
            </a:r>
            <a:r>
              <a:rPr lang="en-US" sz="4000" dirty="0"/>
              <a:t> cases. It is lower than the runner up by </a:t>
            </a:r>
            <a:r>
              <a:rPr lang="en-US" sz="4000" b="0" i="0" u="none" strike="noStrike" dirty="0">
                <a:solidFill>
                  <a:srgbClr val="000000"/>
                </a:solidFill>
                <a:effectLst/>
                <a:latin typeface="Calibri" panose="020F0502020204030204" pitchFamily="34" charset="0"/>
              </a:rPr>
              <a:t>14,063</a:t>
            </a:r>
            <a:r>
              <a:rPr lang="en-US" sz="4000" dirty="0"/>
              <a:t> cases, which is Hawaii.</a:t>
            </a:r>
          </a:p>
          <a:p>
            <a:endParaRPr lang="en-US" dirty="0"/>
          </a:p>
        </p:txBody>
      </p:sp>
    </p:spTree>
    <p:extLst>
      <p:ext uri="{BB962C8B-B14F-4D97-AF65-F5344CB8AC3E}">
        <p14:creationId xmlns:p14="http://schemas.microsoft.com/office/powerpoint/2010/main" val="388913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3142" y="758952"/>
            <a:ext cx="10502537" cy="3892168"/>
          </a:xfrm>
        </p:spPr>
        <p:txBody>
          <a:bodyPr anchor="ctr">
            <a:normAutofit/>
          </a:bodyPr>
          <a:lstStyle/>
          <a:p>
            <a:pPr lvl="0"/>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pPr marL="171450" indent="-171450">
              <a:buFont typeface="Arial" panose="020B0604020202020204" pitchFamily="34" charset="0"/>
              <a:buChar char="•"/>
            </a:pPr>
            <a:r>
              <a:rPr lang="en-US" sz="1200" cap="none" dirty="0">
                <a:solidFill>
                  <a:srgbClr val="FFFFFF"/>
                </a:solidFill>
              </a:rPr>
              <a:t>There is virtually no correlation between Population Density to dosage allocation with a factor of .17</a:t>
            </a:r>
          </a:p>
          <a:p>
            <a:pPr marL="171450" indent="-171450">
              <a:buFont typeface="Arial" panose="020B0604020202020204" pitchFamily="34" charset="0"/>
              <a:buChar char="•"/>
            </a:pPr>
            <a:r>
              <a:rPr lang="en-US" sz="1200" cap="none" dirty="0">
                <a:solidFill>
                  <a:srgbClr val="FFFFFF"/>
                </a:solidFill>
              </a:rPr>
              <a:t>There was very strong correlation between the vaccine distribution as it was related to either Total Confirmed Cases and Total Population. Total population as expected was a near perfect correlation factor of .99</a:t>
            </a:r>
          </a:p>
          <a:p>
            <a:endParaRPr lang="en-US" sz="1200" cap="none" dirty="0">
              <a:solidFill>
                <a:srgbClr val="FFFFFF"/>
              </a:solidFill>
            </a:endParaRPr>
          </a:p>
          <a:p>
            <a:endParaRPr lang="en-US" cap="none"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04FE6FED-E9C6-401D-9AA7-30F07241D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 y="1035342"/>
            <a:ext cx="3917658" cy="3917658"/>
          </a:xfrm>
          <a:prstGeom prst="rect">
            <a:avLst/>
          </a:prstGeom>
        </p:spPr>
      </p:pic>
      <p:pic>
        <p:nvPicPr>
          <p:cNvPr id="5" name="Picture 4" descr="Chart, scatter chart&#10;&#10;Description automatically generated">
            <a:extLst>
              <a:ext uri="{FF2B5EF4-FFF2-40B4-BE49-F238E27FC236}">
                <a16:creationId xmlns:a16="http://schemas.microsoft.com/office/drawing/2014/main" id="{B35510F5-09CF-40CB-90D6-3CC7B73B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59" y="1035342"/>
            <a:ext cx="3917658" cy="3917658"/>
          </a:xfrm>
          <a:prstGeom prst="rect">
            <a:avLst/>
          </a:prstGeom>
        </p:spPr>
      </p:pic>
      <p:pic>
        <p:nvPicPr>
          <p:cNvPr id="8" name="Picture 7" descr="Chart, scatter chart&#10;&#10;Description automatically generated">
            <a:extLst>
              <a:ext uri="{FF2B5EF4-FFF2-40B4-BE49-F238E27FC236}">
                <a16:creationId xmlns:a16="http://schemas.microsoft.com/office/drawing/2014/main" id="{E16E7F22-1CAF-4D91-8ED5-A0C62CCBE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814" y="1035343"/>
            <a:ext cx="3917658" cy="3917658"/>
          </a:xfrm>
          <a:prstGeom prst="rect">
            <a:avLst/>
          </a:prstGeom>
        </p:spPr>
      </p:pic>
      <p:sp>
        <p:nvSpPr>
          <p:cNvPr id="9" name="TextBox 8">
            <a:extLst>
              <a:ext uri="{FF2B5EF4-FFF2-40B4-BE49-F238E27FC236}">
                <a16:creationId xmlns:a16="http://schemas.microsoft.com/office/drawing/2014/main" id="{179417A5-B3B7-4B0D-9717-5E0200DEF067}"/>
              </a:ext>
            </a:extLst>
          </p:cNvPr>
          <p:cNvSpPr txBox="1"/>
          <p:nvPr/>
        </p:nvSpPr>
        <p:spPr>
          <a:xfrm>
            <a:off x="595618" y="117446"/>
            <a:ext cx="10293292" cy="369332"/>
          </a:xfrm>
          <a:prstGeom prst="rect">
            <a:avLst/>
          </a:prstGeom>
          <a:noFill/>
        </p:spPr>
        <p:txBody>
          <a:bodyPr wrap="square" rtlCol="0">
            <a:spAutoFit/>
          </a:bodyPr>
          <a:lstStyle/>
          <a:p>
            <a:pPr algn="ctr"/>
            <a:r>
              <a:rPr lang="en-US" dirty="0"/>
              <a:t>Relationships of Allocated Dosage Distribution to Confirmed Cases, Population Density, and Population</a:t>
            </a:r>
          </a:p>
        </p:txBody>
      </p:sp>
    </p:spTree>
    <p:extLst>
      <p:ext uri="{BB962C8B-B14F-4D97-AF65-F5344CB8AC3E}">
        <p14:creationId xmlns:p14="http://schemas.microsoft.com/office/powerpoint/2010/main" val="56346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0A68301-5DEB-4770-B81F-C35491DA7C2B}"/>
              </a:ext>
            </a:extLst>
          </p:cNvPr>
          <p:cNvSpPr>
            <a:spLocks noGrp="1"/>
          </p:cNvSpPr>
          <p:nvPr>
            <p:ph type="title"/>
          </p:nvPr>
        </p:nvSpPr>
        <p:spPr>
          <a:xfrm>
            <a:off x="1097279" y="4799362"/>
            <a:ext cx="10113645" cy="743682"/>
          </a:xfrm>
        </p:spPr>
        <p:txBody>
          <a:bodyPr/>
          <a:lstStyle/>
          <a:p>
            <a:r>
              <a:rPr lang="en-US" sz="3200" dirty="0"/>
              <a:t>Following the Data-Is there a relationship between outbreaks and population or population density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fontScale="92500" lnSpcReduction="10000"/>
          </a:bodyPr>
          <a:lstStyle/>
          <a:p>
            <a:pPr marL="285750" indent="-285750">
              <a:buFont typeface="Arial" panose="020B0604020202020204" pitchFamily="34" charset="0"/>
              <a:buChar char="•"/>
            </a:pPr>
            <a:r>
              <a:rPr lang="en-US" dirty="0"/>
              <a:t>Confirmed cases vs the population totals realized a near perfect correlation factor of .98</a:t>
            </a:r>
          </a:p>
          <a:p>
            <a:pPr marL="285750" indent="-285750">
              <a:buFont typeface="Wingdings" panose="05000000000000000000" pitchFamily="2" charset="2"/>
              <a:buChar char="§"/>
            </a:pPr>
            <a:r>
              <a:rPr lang="en-US" dirty="0"/>
              <a:t>Density had almost no impact on the spread of the outbreak</a:t>
            </a:r>
          </a:p>
        </p:txBody>
      </p:sp>
      <p:pic>
        <p:nvPicPr>
          <p:cNvPr id="19" name="Picture 18" descr="Chart, scatter chart&#10;&#10;Description automatically generated">
            <a:extLst>
              <a:ext uri="{FF2B5EF4-FFF2-40B4-BE49-F238E27FC236}">
                <a16:creationId xmlns:a16="http://schemas.microsoft.com/office/drawing/2014/main" id="{6BE69DB0-3F99-4AC8-BD97-CEA8B7A40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0" y="-9236"/>
            <a:ext cx="5745018" cy="4581243"/>
          </a:xfrm>
          <a:prstGeom prst="rect">
            <a:avLst/>
          </a:prstGeom>
        </p:spPr>
      </p:pic>
      <p:pic>
        <p:nvPicPr>
          <p:cNvPr id="21" name="Picture 20" descr="Chart, scatter chart&#10;&#10;Description automatically generated">
            <a:extLst>
              <a:ext uri="{FF2B5EF4-FFF2-40B4-BE49-F238E27FC236}">
                <a16:creationId xmlns:a16="http://schemas.microsoft.com/office/drawing/2014/main" id="{46D75AD2-A664-4EBF-A3E0-DBC5BE7EF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583" y="0"/>
            <a:ext cx="5851418" cy="4572007"/>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C83F-0237-451C-81AC-0D9D227F1FE0}"/>
              </a:ext>
            </a:extLst>
          </p:cNvPr>
          <p:cNvSpPr>
            <a:spLocks noGrp="1"/>
          </p:cNvSpPr>
          <p:nvPr>
            <p:ph type="title"/>
          </p:nvPr>
        </p:nvSpPr>
        <p:spPr>
          <a:xfrm>
            <a:off x="643466" y="393896"/>
            <a:ext cx="3517567" cy="2436390"/>
          </a:xfrm>
        </p:spPr>
        <p:txBody>
          <a:bodyPr>
            <a:normAutofit/>
          </a:bodyPr>
          <a:lstStyle/>
          <a:p>
            <a:pPr algn="ctr"/>
            <a:r>
              <a:rPr lang="en-US" sz="3200" dirty="0"/>
              <a:t>Number of People Unemployed in Each State</a:t>
            </a:r>
          </a:p>
        </p:txBody>
      </p:sp>
      <p:sp>
        <p:nvSpPr>
          <p:cNvPr id="4" name="Text Placeholder 3">
            <a:extLst>
              <a:ext uri="{FF2B5EF4-FFF2-40B4-BE49-F238E27FC236}">
                <a16:creationId xmlns:a16="http://schemas.microsoft.com/office/drawing/2014/main" id="{678EDC37-A17D-4E66-9DCE-20F923685DB3}"/>
              </a:ext>
            </a:extLst>
          </p:cNvPr>
          <p:cNvSpPr>
            <a:spLocks noGrp="1"/>
          </p:cNvSpPr>
          <p:nvPr>
            <p:ph type="body" sz="half" idx="2"/>
          </p:nvPr>
        </p:nvSpPr>
        <p:spPr>
          <a:xfrm>
            <a:off x="643465" y="3429000"/>
            <a:ext cx="3517567" cy="2678556"/>
          </a:xfrm>
        </p:spPr>
        <p:txBody>
          <a:bodyPr/>
          <a:lstStyle/>
          <a:p>
            <a:r>
              <a:rPr lang="en-US" dirty="0"/>
              <a:t>This chart indicates the increase in unemployment in 2020 vs 2019. </a:t>
            </a:r>
          </a:p>
          <a:p>
            <a:r>
              <a:rPr lang="en-US" dirty="0"/>
              <a:t>In most states, the amount of people on unemployment more than doubled and is displayed by the red line.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467B5014-2D42-4A8E-89A9-8267D92C3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966" y="1509486"/>
            <a:ext cx="7119202" cy="4013079"/>
          </a:xfrm>
        </p:spPr>
      </p:pic>
    </p:spTree>
    <p:extLst>
      <p:ext uri="{BB962C8B-B14F-4D97-AF65-F5344CB8AC3E}">
        <p14:creationId xmlns:p14="http://schemas.microsoft.com/office/powerpoint/2010/main" val="178422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408F-E6A7-46AE-B035-663BFAC67A2D}"/>
              </a:ext>
            </a:extLst>
          </p:cNvPr>
          <p:cNvSpPr>
            <a:spLocks noGrp="1"/>
          </p:cNvSpPr>
          <p:nvPr>
            <p:ph type="title"/>
          </p:nvPr>
        </p:nvSpPr>
        <p:spPr>
          <a:xfrm>
            <a:off x="1097280" y="286603"/>
            <a:ext cx="10058400" cy="1498654"/>
          </a:xfrm>
        </p:spPr>
        <p:txBody>
          <a:bodyPr>
            <a:noAutofit/>
          </a:bodyPr>
          <a:lstStyle/>
          <a:p>
            <a:r>
              <a:rPr lang="en-US" sz="2400" dirty="0"/>
              <a:t>The blue indicates the Confirmed Cases in the top 5 states and the lowest 5 states.</a:t>
            </a:r>
            <a:br>
              <a:rPr lang="en-US" sz="2400" dirty="0"/>
            </a:br>
            <a:br>
              <a:rPr lang="en-US" sz="2400" dirty="0"/>
            </a:br>
            <a:r>
              <a:rPr lang="en-US" sz="2400" dirty="0"/>
              <a:t>The orange indicates the total unemployed in those states.</a:t>
            </a:r>
          </a:p>
        </p:txBody>
      </p:sp>
      <p:pic>
        <p:nvPicPr>
          <p:cNvPr id="12" name="Content Placeholder 11" descr="Chart, bar chart&#10;&#10;Description automatically generated">
            <a:extLst>
              <a:ext uri="{FF2B5EF4-FFF2-40B4-BE49-F238E27FC236}">
                <a16:creationId xmlns:a16="http://schemas.microsoft.com/office/drawing/2014/main" id="{C43CCE99-F7B7-4AD6-AE7E-177C22867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342" y="2031999"/>
            <a:ext cx="9216571" cy="4122057"/>
          </a:xfrm>
        </p:spPr>
      </p:pic>
      <p:cxnSp>
        <p:nvCxnSpPr>
          <p:cNvPr id="14" name="Straight Connector 13">
            <a:extLst>
              <a:ext uri="{FF2B5EF4-FFF2-40B4-BE49-F238E27FC236}">
                <a16:creationId xmlns:a16="http://schemas.microsoft.com/office/drawing/2014/main" id="{8BF4676B-6B58-4534-9355-79814DE560E1}"/>
              </a:ext>
            </a:extLst>
          </p:cNvPr>
          <p:cNvCxnSpPr/>
          <p:nvPr/>
        </p:nvCxnSpPr>
        <p:spPr>
          <a:xfrm>
            <a:off x="1213394" y="1248229"/>
            <a:ext cx="9942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9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89B1-1A9F-404E-BFB8-0E4BB7CC1194}"/>
              </a:ext>
            </a:extLst>
          </p:cNvPr>
          <p:cNvSpPr>
            <a:spLocks noGrp="1"/>
          </p:cNvSpPr>
          <p:nvPr>
            <p:ph type="title"/>
          </p:nvPr>
        </p:nvSpPr>
        <p:spPr/>
        <p:txBody>
          <a:bodyPr/>
          <a:lstStyle/>
          <a:p>
            <a:pPr algn="ctr"/>
            <a:r>
              <a:rPr lang="en-US" dirty="0"/>
              <a:t>Top 10 Highest Locations of Confirmed Cases</a:t>
            </a:r>
          </a:p>
        </p:txBody>
      </p:sp>
      <p:pic>
        <p:nvPicPr>
          <p:cNvPr id="6" name="Content Placeholder 5" descr="Map&#10;&#10;Description automatically generated">
            <a:extLst>
              <a:ext uri="{FF2B5EF4-FFF2-40B4-BE49-F238E27FC236}">
                <a16:creationId xmlns:a16="http://schemas.microsoft.com/office/drawing/2014/main" id="{BE0806DF-2B87-4E4D-8E9F-CE89A94DCA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2673" y="2103936"/>
            <a:ext cx="6192982" cy="4161060"/>
          </a:xfrm>
        </p:spPr>
      </p:pic>
      <p:pic>
        <p:nvPicPr>
          <p:cNvPr id="8" name="Content Placeholder 7" descr="Table&#10;&#10;Description automatically generated">
            <a:extLst>
              <a:ext uri="{FF2B5EF4-FFF2-40B4-BE49-F238E27FC236}">
                <a16:creationId xmlns:a16="http://schemas.microsoft.com/office/drawing/2014/main" id="{461B3B29-4FC1-4CC8-8B1F-0D8F4079997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9709" y="2290827"/>
            <a:ext cx="4589954" cy="3819028"/>
          </a:xfrm>
        </p:spPr>
      </p:pic>
    </p:spTree>
    <p:extLst>
      <p:ext uri="{BB962C8B-B14F-4D97-AF65-F5344CB8AC3E}">
        <p14:creationId xmlns:p14="http://schemas.microsoft.com/office/powerpoint/2010/main" val="234922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403A5-137B-4489-8AB5-4826F824AC28}"/>
              </a:ext>
            </a:extLst>
          </p:cNvPr>
          <p:cNvSpPr txBox="1"/>
          <p:nvPr/>
        </p:nvSpPr>
        <p:spPr>
          <a:xfrm>
            <a:off x="415636" y="602673"/>
            <a:ext cx="11346873" cy="3416320"/>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descr="Chart, bar chart, histogram&#10;&#10;Description automatically generated">
            <a:extLst>
              <a:ext uri="{FF2B5EF4-FFF2-40B4-BE49-F238E27FC236}">
                <a16:creationId xmlns:a16="http://schemas.microsoft.com/office/drawing/2014/main" id="{A0AE1ED6-2DA9-4959-94B2-AAA81AE9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71" y="511406"/>
            <a:ext cx="5552458" cy="4796641"/>
          </a:xfrm>
          <a:prstGeom prst="rect">
            <a:avLst/>
          </a:prstGeom>
        </p:spPr>
      </p:pic>
      <p:pic>
        <p:nvPicPr>
          <p:cNvPr id="10" name="Picture 9" descr="Chart, bar chart&#10;&#10;Description automatically generated">
            <a:extLst>
              <a:ext uri="{FF2B5EF4-FFF2-40B4-BE49-F238E27FC236}">
                <a16:creationId xmlns:a16="http://schemas.microsoft.com/office/drawing/2014/main" id="{3EB445F7-4C14-4A31-9E31-8BE8F58E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42" y="493220"/>
            <a:ext cx="5233144" cy="4514209"/>
          </a:xfrm>
          <a:prstGeom prst="rect">
            <a:avLst/>
          </a:prstGeom>
        </p:spPr>
      </p:pic>
      <p:sp>
        <p:nvSpPr>
          <p:cNvPr id="12" name="TextBox 11">
            <a:extLst>
              <a:ext uri="{FF2B5EF4-FFF2-40B4-BE49-F238E27FC236}">
                <a16:creationId xmlns:a16="http://schemas.microsoft.com/office/drawing/2014/main" id="{78D523A5-6A37-48AB-8D08-203D8AB52CBC}"/>
              </a:ext>
            </a:extLst>
          </p:cNvPr>
          <p:cNvSpPr txBox="1"/>
          <p:nvPr/>
        </p:nvSpPr>
        <p:spPr>
          <a:xfrm>
            <a:off x="892957" y="5608666"/>
            <a:ext cx="10392229" cy="830997"/>
          </a:xfrm>
          <a:prstGeom prst="rect">
            <a:avLst/>
          </a:prstGeom>
          <a:noFill/>
        </p:spPr>
        <p:txBody>
          <a:bodyPr wrap="square" rtlCol="0">
            <a:spAutoFit/>
          </a:bodyPr>
          <a:lstStyle/>
          <a:p>
            <a:pPr algn="ctr"/>
            <a:r>
              <a:rPr lang="en-US" sz="2400" b="1" dirty="0"/>
              <a:t>Looking for a connection between the top 10 US Airports, plus their Population,</a:t>
            </a:r>
          </a:p>
          <a:p>
            <a:pPr algn="ctr"/>
            <a:r>
              <a:rPr lang="en-US" sz="2400" b="1" dirty="0"/>
              <a:t> to the States with the highest case counts</a:t>
            </a:r>
          </a:p>
        </p:txBody>
      </p:sp>
    </p:spTree>
    <p:extLst>
      <p:ext uri="{BB962C8B-B14F-4D97-AF65-F5344CB8AC3E}">
        <p14:creationId xmlns:p14="http://schemas.microsoft.com/office/powerpoint/2010/main" val="351280120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1942</TotalTime>
  <Words>918</Words>
  <Application>Microsoft Office PowerPoint</Application>
  <PresentationFormat>Widescreen</PresentationFormat>
  <Paragraphs>101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Bookman Old Style</vt:lpstr>
      <vt:lpstr>Calibri</vt:lpstr>
      <vt:lpstr>Franklin Gothic Book</vt:lpstr>
      <vt:lpstr>Segoe UI</vt:lpstr>
      <vt:lpstr>Times New Roman</vt:lpstr>
      <vt:lpstr>Wingdings</vt:lpstr>
      <vt:lpstr>1_RetrospectVTI</vt:lpstr>
      <vt:lpstr>  Covid-19 Impact </vt:lpstr>
      <vt:lpstr>Confirmed Covid-19 per Each State</vt:lpstr>
      <vt:lpstr>PowerPoint Presentation</vt:lpstr>
      <vt:lpstr>PowerPoint Presentation</vt:lpstr>
      <vt:lpstr>Following the Data-Is there a relationship between outbreaks and population or population density</vt:lpstr>
      <vt:lpstr>Number of People Unemployed in Each State</vt:lpstr>
      <vt:lpstr>The blue indicates the Confirmed Cases in the top 5 states and the lowest 5 states.  The orange indicates the total unemployed in those states.</vt:lpstr>
      <vt:lpstr>Top 10 Highest Locations of Confirmed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dc:title>
  <dc:creator>sandy57rowe@gmail.com</dc:creator>
  <cp:lastModifiedBy>Randall Crawford</cp:lastModifiedBy>
  <cp:revision>45</cp:revision>
  <dcterms:created xsi:type="dcterms:W3CDTF">2021-02-02T00:23:46Z</dcterms:created>
  <dcterms:modified xsi:type="dcterms:W3CDTF">2021-02-04T05:18:59Z</dcterms:modified>
</cp:coreProperties>
</file>